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60" r:id="rId5"/>
    <p:sldId id="261" r:id="rId6"/>
    <p:sldId id="262" r:id="rId7"/>
    <p:sldId id="263" r:id="rId8"/>
    <p:sldId id="259"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36" y="-6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FA5322-CDE5-44A2-993A-164C5A4B9E15}" type="datetimeFigureOut">
              <a:rPr lang="en-IN" smtClean="0"/>
              <a:pPr/>
              <a:t>17-11-2012</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F7D96C-85AA-4EBE-8CB8-4211A9BA7B35}" type="slidenum">
              <a:rPr lang="en-IN" smtClean="0"/>
              <a:pPr/>
              <a:t>‹#›</a:t>
            </a:fld>
            <a:endParaRPr lang="en-IN"/>
          </a:p>
        </p:txBody>
      </p:sp>
    </p:spTree>
    <p:extLst>
      <p:ext uri="{BB962C8B-B14F-4D97-AF65-F5344CB8AC3E}">
        <p14:creationId xmlns:p14="http://schemas.microsoft.com/office/powerpoint/2010/main" xmlns="" val="17514216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sz="1200" b="0" i="0" u="none" strike="noStrike" kern="1200" baseline="0" dirty="0" smtClean="0">
                <a:solidFill>
                  <a:schemeClr val="tx1"/>
                </a:solidFill>
                <a:latin typeface="+mn-lt"/>
                <a:ea typeface="+mn-ea"/>
                <a:cs typeface="+mn-cs"/>
              </a:rPr>
              <a:t>To accomplish the vision of a less-cash society, if not cashless society, the key elements which would impact all our efforts towards creation of a modern and widespread payment system are: Accessibility, Availability, Awareness, Acceptability, Affordability, Assurance and Appropriateness (7 A’s): </a:t>
            </a:r>
          </a:p>
          <a:p>
            <a:r>
              <a:rPr lang="en-IN" sz="1200" b="0" i="0" u="none" strike="noStrike" kern="1200" baseline="0" dirty="0" err="1" smtClean="0">
                <a:solidFill>
                  <a:schemeClr val="tx1"/>
                </a:solidFill>
                <a:latin typeface="+mn-lt"/>
                <a:ea typeface="+mn-ea"/>
                <a:cs typeface="+mn-cs"/>
              </a:rPr>
              <a:t>i</a:t>
            </a:r>
            <a:r>
              <a:rPr lang="en-IN" sz="1200" b="0" i="0" u="none" strike="noStrike" kern="1200" baseline="0" dirty="0" smtClean="0">
                <a:solidFill>
                  <a:schemeClr val="tx1"/>
                </a:solidFill>
                <a:latin typeface="+mn-lt"/>
                <a:ea typeface="+mn-ea"/>
                <a:cs typeface="+mn-cs"/>
              </a:rPr>
              <a:t>. </a:t>
            </a:r>
            <a:r>
              <a:rPr lang="en-IN" sz="1200" b="1" i="0" u="none" strike="noStrike" kern="1200" baseline="0" dirty="0" smtClean="0">
                <a:solidFill>
                  <a:schemeClr val="tx1"/>
                </a:solidFill>
                <a:latin typeface="+mn-lt"/>
                <a:ea typeface="+mn-ea"/>
                <a:cs typeface="+mn-cs"/>
              </a:rPr>
              <a:t>Accessibility: </a:t>
            </a:r>
            <a:r>
              <a:rPr lang="en-IN" sz="1200" b="0" i="0" u="none" strike="noStrike" kern="1200" baseline="0" dirty="0" smtClean="0">
                <a:solidFill>
                  <a:schemeClr val="tx1"/>
                </a:solidFill>
                <a:latin typeface="+mn-lt"/>
                <a:ea typeface="+mn-ea"/>
                <a:cs typeface="+mn-cs"/>
              </a:rPr>
              <a:t>Access to formal payment systems, including e-payments as indicated above, is not available to sizeable sections of the society. In view of this cash is still the predominant mode of payment used in the country. It is therefore, necessary that access to the formal payment systems is made as easily available to all, as is the case with cash. Institutions and stakeholders must invariably focus on their own strengths and convenience of their products to make them more accessible. </a:t>
            </a:r>
          </a:p>
          <a:p>
            <a:r>
              <a:rPr lang="en-IN" sz="1200" b="0" i="0" u="none" strike="noStrike" kern="1200" baseline="0" dirty="0" smtClean="0">
                <a:solidFill>
                  <a:schemeClr val="tx1"/>
                </a:solidFill>
                <a:latin typeface="+mn-lt"/>
                <a:ea typeface="+mn-ea"/>
                <a:cs typeface="+mn-cs"/>
              </a:rPr>
              <a:t>ii. </a:t>
            </a:r>
            <a:r>
              <a:rPr lang="en-IN" sz="1200" b="1" i="0" u="none" strike="noStrike" kern="1200" baseline="0" dirty="0" smtClean="0">
                <a:solidFill>
                  <a:schemeClr val="tx1"/>
                </a:solidFill>
                <a:latin typeface="+mn-lt"/>
                <a:ea typeface="+mn-ea"/>
                <a:cs typeface="+mn-cs"/>
              </a:rPr>
              <a:t>Availability: </a:t>
            </a:r>
            <a:r>
              <a:rPr lang="en-IN" sz="1200" b="0" i="0" u="none" strike="noStrike" kern="1200" baseline="0" dirty="0" smtClean="0">
                <a:solidFill>
                  <a:schemeClr val="tx1"/>
                </a:solidFill>
                <a:latin typeface="+mn-lt"/>
                <a:ea typeface="+mn-ea"/>
                <a:cs typeface="+mn-cs"/>
              </a:rPr>
              <a:t>Availability of the modern payment systems beyond the banking relationship has now been made possible through non-bank entities as well after the enactment of the Payment and Settlement Systems Act, 2007. This development has provided an enabling atmosphere to make available the formal payment systems to all segments of society. Notwithstanding this, it is recognised that more sustained efforts in this regard are required to be taken by all the stakeholders. </a:t>
            </a:r>
          </a:p>
          <a:p>
            <a:r>
              <a:rPr lang="en-IN" sz="1200" b="0" i="0" u="none" strike="noStrike" kern="1200" baseline="0" dirty="0" smtClean="0">
                <a:solidFill>
                  <a:schemeClr val="tx1"/>
                </a:solidFill>
                <a:latin typeface="+mn-lt"/>
                <a:ea typeface="+mn-ea"/>
                <a:cs typeface="+mn-cs"/>
              </a:rPr>
              <a:t>iii. </a:t>
            </a:r>
            <a:r>
              <a:rPr lang="en-IN" sz="1200" b="1" i="0" u="none" strike="noStrike" kern="1200" baseline="0" dirty="0" smtClean="0">
                <a:solidFill>
                  <a:schemeClr val="tx1"/>
                </a:solidFill>
                <a:latin typeface="+mn-lt"/>
                <a:ea typeface="+mn-ea"/>
                <a:cs typeface="+mn-cs"/>
              </a:rPr>
              <a:t>Awareness: </a:t>
            </a:r>
            <a:r>
              <a:rPr lang="en-IN" sz="1200" b="0" i="0" u="none" strike="noStrike" kern="1200" baseline="0" dirty="0" smtClean="0">
                <a:solidFill>
                  <a:schemeClr val="tx1"/>
                </a:solidFill>
                <a:latin typeface="+mn-lt"/>
                <a:ea typeface="+mn-ea"/>
                <a:cs typeface="+mn-cs"/>
              </a:rPr>
              <a:t>The usage of a payment product is dependent on the customer being aware of the existence of such a product and its use as also the safeguards against its misuse. Therefore, it is necessary that awareness of various payment products is created through the innovative use of available mass media. Stakeholders, singly or as groups of common purpose, must make efforts to spread awareness in making both the urban and rural user (as user or beneficiary) </a:t>
            </a:r>
          </a:p>
          <a:p>
            <a:r>
              <a:rPr lang="en-IN" sz="1200" b="0" i="0" u="none" strike="noStrike" kern="1200" baseline="0" dirty="0" smtClean="0">
                <a:solidFill>
                  <a:schemeClr val="tx1"/>
                </a:solidFill>
                <a:latin typeface="+mn-lt"/>
                <a:ea typeface="+mn-ea"/>
                <a:cs typeface="+mn-cs"/>
              </a:rPr>
              <a:t>aware of their respective payment products. Both regulators and the government can assist to widen this spectrum to wean away population from cash to less cash with attendant benefits of efficiency and better productivity. </a:t>
            </a:r>
          </a:p>
          <a:p>
            <a:r>
              <a:rPr lang="en-IN" sz="1200" b="0" i="0" u="none" strike="noStrike" kern="1200" baseline="0" dirty="0" smtClean="0">
                <a:solidFill>
                  <a:schemeClr val="tx1"/>
                </a:solidFill>
                <a:latin typeface="+mn-lt"/>
                <a:ea typeface="+mn-ea"/>
                <a:cs typeface="+mn-cs"/>
              </a:rPr>
              <a:t>iv. </a:t>
            </a:r>
            <a:r>
              <a:rPr lang="en-IN" sz="1200" b="1" i="0" u="none" strike="noStrike" kern="1200" baseline="0" dirty="0" smtClean="0">
                <a:solidFill>
                  <a:schemeClr val="tx1"/>
                </a:solidFill>
                <a:latin typeface="+mn-lt"/>
                <a:ea typeface="+mn-ea"/>
                <a:cs typeface="+mn-cs"/>
              </a:rPr>
              <a:t>Acceptability: </a:t>
            </a:r>
            <a:r>
              <a:rPr lang="en-IN" sz="1200" b="0" i="0" u="none" strike="noStrike" kern="1200" baseline="0" dirty="0" smtClean="0">
                <a:solidFill>
                  <a:schemeClr val="tx1"/>
                </a:solidFill>
                <a:latin typeface="+mn-lt"/>
                <a:ea typeface="+mn-ea"/>
                <a:cs typeface="+mn-cs"/>
              </a:rPr>
              <a:t>Availability and awareness of payment products will not lead to increased usage unless the payment product is accepted by all. The acceptability of formal payment channels including e-payments is based on the ease of use, convenience, interoperability, language neutrality and incentive factors associated with the particular mode of payment. Thus, a multi-pronged strategy is required to increase the acceptability of payment products from the regulators, government and stakeholders. Receivers of e-payments, in particular, need to be sensitized of the benefits of such receipts over cash/cheques. </a:t>
            </a:r>
          </a:p>
          <a:p>
            <a:r>
              <a:rPr lang="en-IN" sz="1200" b="0" i="0" u="none" strike="noStrike" kern="1200" baseline="0" dirty="0" smtClean="0">
                <a:solidFill>
                  <a:schemeClr val="tx1"/>
                </a:solidFill>
                <a:latin typeface="+mn-lt"/>
                <a:ea typeface="+mn-ea"/>
                <a:cs typeface="+mn-cs"/>
              </a:rPr>
              <a:t>v. </a:t>
            </a:r>
            <a:r>
              <a:rPr lang="en-IN" sz="1200" b="1" i="0" u="none" strike="noStrike" kern="1200" baseline="0" dirty="0" smtClean="0">
                <a:solidFill>
                  <a:schemeClr val="tx1"/>
                </a:solidFill>
                <a:latin typeface="+mn-lt"/>
                <a:ea typeface="+mn-ea"/>
                <a:cs typeface="+mn-cs"/>
              </a:rPr>
              <a:t>Affordability: </a:t>
            </a:r>
            <a:r>
              <a:rPr lang="en-IN" sz="1200" b="0" i="0" u="none" strike="noStrike" kern="1200" baseline="0" dirty="0" smtClean="0">
                <a:solidFill>
                  <a:schemeClr val="tx1"/>
                </a:solidFill>
                <a:latin typeface="+mn-lt"/>
                <a:ea typeface="+mn-ea"/>
                <a:cs typeface="+mn-cs"/>
              </a:rPr>
              <a:t>The payment services, including the e-payment option, should be affordable to all segments of the society. Effective technology deployment and incentive structure should result in the creation of low cost payment products that encourage all customers and users towards their repetitive usage and cut down their dependency on cash. </a:t>
            </a:r>
          </a:p>
          <a:p>
            <a:r>
              <a:rPr lang="en-IN" sz="1200" b="0" i="0" u="none" strike="noStrike" kern="1200" baseline="0" dirty="0" smtClean="0">
                <a:solidFill>
                  <a:schemeClr val="tx1"/>
                </a:solidFill>
                <a:latin typeface="+mn-lt"/>
                <a:ea typeface="+mn-ea"/>
                <a:cs typeface="+mn-cs"/>
              </a:rPr>
              <a:t>vi. </a:t>
            </a:r>
            <a:r>
              <a:rPr lang="en-IN" sz="1200" b="1" i="0" u="none" strike="noStrike" kern="1200" baseline="0" dirty="0" smtClean="0">
                <a:solidFill>
                  <a:schemeClr val="tx1"/>
                </a:solidFill>
                <a:latin typeface="+mn-lt"/>
                <a:ea typeface="+mn-ea"/>
                <a:cs typeface="+mn-cs"/>
              </a:rPr>
              <a:t>Assurance: </a:t>
            </a:r>
            <a:r>
              <a:rPr lang="en-IN" sz="1200" b="0" i="0" u="none" strike="noStrike" kern="1200" baseline="0" dirty="0" smtClean="0">
                <a:solidFill>
                  <a:schemeClr val="tx1"/>
                </a:solidFill>
                <a:latin typeface="+mn-lt"/>
                <a:ea typeface="+mn-ea"/>
                <a:cs typeface="+mn-cs"/>
              </a:rPr>
              <a:t>It is an aspect which is related to trust in the products and processes and the security and authenticity relating to the transactions. For non-cash payments to proliferate, they should provide a high degree of comfort and offer an appropriate level of security in their repeated and regular usage with a zero-fail rate. </a:t>
            </a:r>
          </a:p>
          <a:p>
            <a:r>
              <a:rPr lang="en-IN" sz="1200" b="0" i="0" u="none" strike="noStrike" kern="1200" baseline="0" dirty="0" smtClean="0">
                <a:solidFill>
                  <a:schemeClr val="tx1"/>
                </a:solidFill>
                <a:latin typeface="+mn-lt"/>
                <a:ea typeface="+mn-ea"/>
                <a:cs typeface="+mn-cs"/>
              </a:rPr>
              <a:t>vii. </a:t>
            </a:r>
            <a:r>
              <a:rPr lang="en-IN" sz="1200" b="1" i="0" u="none" strike="noStrike" kern="1200" baseline="0" dirty="0" smtClean="0">
                <a:solidFill>
                  <a:schemeClr val="tx1"/>
                </a:solidFill>
                <a:latin typeface="+mn-lt"/>
                <a:ea typeface="+mn-ea"/>
                <a:cs typeface="+mn-cs"/>
              </a:rPr>
              <a:t>Appropriateness: </a:t>
            </a:r>
            <a:r>
              <a:rPr lang="en-IN" sz="1200" b="0" i="0" u="none" strike="noStrike" kern="1200" baseline="0" dirty="0" smtClean="0">
                <a:solidFill>
                  <a:schemeClr val="tx1"/>
                </a:solidFill>
                <a:latin typeface="+mn-lt"/>
                <a:ea typeface="+mn-ea"/>
                <a:cs typeface="+mn-cs"/>
              </a:rPr>
              <a:t>Appropriateness is the combined effect of all the above features. The payment products should adapt to the social and cultural milieu and meet the needs of existing and prospective customers. </a:t>
            </a:r>
          </a:p>
          <a:p>
            <a:endParaRPr lang="en-IN" sz="1200" b="0" i="0" u="none" strike="noStrike" kern="1200" baseline="0" dirty="0" smtClean="0">
              <a:solidFill>
                <a:schemeClr val="tx1"/>
              </a:solidFill>
              <a:latin typeface="+mn-lt"/>
              <a:ea typeface="+mn-ea"/>
              <a:cs typeface="+mn-cs"/>
            </a:endParaRPr>
          </a:p>
          <a:p>
            <a:endParaRPr lang="en-IN" dirty="0"/>
          </a:p>
        </p:txBody>
      </p:sp>
      <p:sp>
        <p:nvSpPr>
          <p:cNvPr id="4" name="Slide Number Placeholder 3"/>
          <p:cNvSpPr>
            <a:spLocks noGrp="1"/>
          </p:cNvSpPr>
          <p:nvPr>
            <p:ph type="sldNum" sz="quarter" idx="10"/>
          </p:nvPr>
        </p:nvSpPr>
        <p:spPr/>
        <p:txBody>
          <a:bodyPr/>
          <a:lstStyle/>
          <a:p>
            <a:fld id="{08F7D96C-85AA-4EBE-8CB8-4211A9BA7B35}" type="slidenum">
              <a:rPr lang="en-IN" smtClean="0"/>
              <a:pPr/>
              <a:t>3</a:t>
            </a:fld>
            <a:endParaRPr lang="en-IN"/>
          </a:p>
        </p:txBody>
      </p:sp>
    </p:spTree>
    <p:extLst>
      <p:ext uri="{BB962C8B-B14F-4D97-AF65-F5344CB8AC3E}">
        <p14:creationId xmlns:p14="http://schemas.microsoft.com/office/powerpoint/2010/main" xmlns="" val="3566594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sz="1200" b="0" i="0" u="none" strike="noStrike" kern="1200" baseline="0" dirty="0" smtClean="0">
                <a:solidFill>
                  <a:schemeClr val="tx1"/>
                </a:solidFill>
                <a:latin typeface="+mn-lt"/>
                <a:ea typeface="+mn-ea"/>
                <a:cs typeface="+mn-cs"/>
              </a:rPr>
              <a:t> </a:t>
            </a:r>
          </a:p>
        </p:txBody>
      </p:sp>
      <p:sp>
        <p:nvSpPr>
          <p:cNvPr id="4" name="Slide Number Placeholder 3"/>
          <p:cNvSpPr>
            <a:spLocks noGrp="1"/>
          </p:cNvSpPr>
          <p:nvPr>
            <p:ph type="sldNum" sz="quarter" idx="10"/>
          </p:nvPr>
        </p:nvSpPr>
        <p:spPr/>
        <p:txBody>
          <a:bodyPr/>
          <a:lstStyle/>
          <a:p>
            <a:fld id="{08F7D96C-85AA-4EBE-8CB8-4211A9BA7B35}" type="slidenum">
              <a:rPr lang="en-IN" smtClean="0"/>
              <a:pPr/>
              <a:t>4</a:t>
            </a:fld>
            <a:endParaRPr lang="en-IN"/>
          </a:p>
        </p:txBody>
      </p:sp>
    </p:spTree>
    <p:extLst>
      <p:ext uri="{BB962C8B-B14F-4D97-AF65-F5344CB8AC3E}">
        <p14:creationId xmlns:p14="http://schemas.microsoft.com/office/powerpoint/2010/main" xmlns="" val="10222578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sz="1200" b="0" i="0" u="none" strike="noStrike" kern="1200" baseline="0" dirty="0" smtClean="0">
                <a:solidFill>
                  <a:schemeClr val="tx1"/>
                </a:solidFill>
                <a:latin typeface="+mn-lt"/>
                <a:ea typeface="+mn-ea"/>
                <a:cs typeface="+mn-cs"/>
              </a:rPr>
              <a:t>To accomplish the vision of a less-cash society, if not cashless society, the key elements which would impact all our efforts towards creation of a modern and widespread payment system are: Accessibility, Availability, Awareness, Acceptability, Affordability, Assurance and Appropriateness (7 A’s): </a:t>
            </a:r>
          </a:p>
          <a:p>
            <a:r>
              <a:rPr lang="en-IN" sz="1200" b="0" i="0" u="none" strike="noStrike" kern="1200" baseline="0" dirty="0" err="1" smtClean="0">
                <a:solidFill>
                  <a:schemeClr val="tx1"/>
                </a:solidFill>
                <a:latin typeface="+mn-lt"/>
                <a:ea typeface="+mn-ea"/>
                <a:cs typeface="+mn-cs"/>
              </a:rPr>
              <a:t>i</a:t>
            </a:r>
            <a:r>
              <a:rPr lang="en-IN" sz="1200" b="0" i="0" u="none" strike="noStrike" kern="1200" baseline="0" dirty="0" smtClean="0">
                <a:solidFill>
                  <a:schemeClr val="tx1"/>
                </a:solidFill>
                <a:latin typeface="+mn-lt"/>
                <a:ea typeface="+mn-ea"/>
                <a:cs typeface="+mn-cs"/>
              </a:rPr>
              <a:t>. </a:t>
            </a:r>
            <a:r>
              <a:rPr lang="en-IN" sz="1200" b="1" i="0" u="none" strike="noStrike" kern="1200" baseline="0" dirty="0" smtClean="0">
                <a:solidFill>
                  <a:schemeClr val="tx1"/>
                </a:solidFill>
                <a:latin typeface="+mn-lt"/>
                <a:ea typeface="+mn-ea"/>
                <a:cs typeface="+mn-cs"/>
              </a:rPr>
              <a:t>Accessibility: </a:t>
            </a:r>
            <a:r>
              <a:rPr lang="en-IN" sz="1200" b="0" i="0" u="none" strike="noStrike" kern="1200" baseline="0" dirty="0" smtClean="0">
                <a:solidFill>
                  <a:schemeClr val="tx1"/>
                </a:solidFill>
                <a:latin typeface="+mn-lt"/>
                <a:ea typeface="+mn-ea"/>
                <a:cs typeface="+mn-cs"/>
              </a:rPr>
              <a:t>Access to formal payment systems, including e-payments as indicated above, is not available to sizeable sections of the society. In view of this cash is still the predominant mode of payment used in the country. It is therefore, necessary that access to the formal payment systems is made as easily available to all, as is the case with cash. Institutions and stakeholders must invariably focus on their own strengths and convenience of their products to make them more accessible. </a:t>
            </a:r>
          </a:p>
          <a:p>
            <a:r>
              <a:rPr lang="en-IN" sz="1200" b="0" i="0" u="none" strike="noStrike" kern="1200" baseline="0" dirty="0" smtClean="0">
                <a:solidFill>
                  <a:schemeClr val="tx1"/>
                </a:solidFill>
                <a:latin typeface="+mn-lt"/>
                <a:ea typeface="+mn-ea"/>
                <a:cs typeface="+mn-cs"/>
              </a:rPr>
              <a:t>ii. </a:t>
            </a:r>
            <a:r>
              <a:rPr lang="en-IN" sz="1200" b="1" i="0" u="none" strike="noStrike" kern="1200" baseline="0" dirty="0" smtClean="0">
                <a:solidFill>
                  <a:schemeClr val="tx1"/>
                </a:solidFill>
                <a:latin typeface="+mn-lt"/>
                <a:ea typeface="+mn-ea"/>
                <a:cs typeface="+mn-cs"/>
              </a:rPr>
              <a:t>Availability: </a:t>
            </a:r>
            <a:r>
              <a:rPr lang="en-IN" sz="1200" b="0" i="0" u="none" strike="noStrike" kern="1200" baseline="0" dirty="0" smtClean="0">
                <a:solidFill>
                  <a:schemeClr val="tx1"/>
                </a:solidFill>
                <a:latin typeface="+mn-lt"/>
                <a:ea typeface="+mn-ea"/>
                <a:cs typeface="+mn-cs"/>
              </a:rPr>
              <a:t>Availability of the modern payment systems beyond the banking relationship has now been made possible through non-bank entities as well after the enactment of the Payment and Settlement Systems Act, 2007. This development has provided an enabling atmosphere to make available the formal payment systems to all segments of society. Notwithstanding this, it is recognised that more sustained efforts in this regard are required to be taken by all the stakeholders. </a:t>
            </a:r>
          </a:p>
          <a:p>
            <a:r>
              <a:rPr lang="en-IN" sz="1200" b="0" i="0" u="none" strike="noStrike" kern="1200" baseline="0" dirty="0" smtClean="0">
                <a:solidFill>
                  <a:schemeClr val="tx1"/>
                </a:solidFill>
                <a:latin typeface="+mn-lt"/>
                <a:ea typeface="+mn-ea"/>
                <a:cs typeface="+mn-cs"/>
              </a:rPr>
              <a:t>iii. </a:t>
            </a:r>
            <a:r>
              <a:rPr lang="en-IN" sz="1200" b="1" i="0" u="none" strike="noStrike" kern="1200" baseline="0" dirty="0" smtClean="0">
                <a:solidFill>
                  <a:schemeClr val="tx1"/>
                </a:solidFill>
                <a:latin typeface="+mn-lt"/>
                <a:ea typeface="+mn-ea"/>
                <a:cs typeface="+mn-cs"/>
              </a:rPr>
              <a:t>Awareness: </a:t>
            </a:r>
            <a:r>
              <a:rPr lang="en-IN" sz="1200" b="0" i="0" u="none" strike="noStrike" kern="1200" baseline="0" dirty="0" smtClean="0">
                <a:solidFill>
                  <a:schemeClr val="tx1"/>
                </a:solidFill>
                <a:latin typeface="+mn-lt"/>
                <a:ea typeface="+mn-ea"/>
                <a:cs typeface="+mn-cs"/>
              </a:rPr>
              <a:t>The usage of a payment product is dependent on the customer being aware of the existence of such a product and its use as also the safeguards against its misuse. Therefore, it is necessary that awareness of various payment products is created through the innovative use of available mass media. Stakeholders, singly or as groups of common purpose, must make efforts to spread awareness in making both the urban and rural user (as user or beneficiary) </a:t>
            </a:r>
          </a:p>
          <a:p>
            <a:endParaRPr lang="en-IN" dirty="0"/>
          </a:p>
        </p:txBody>
      </p:sp>
      <p:sp>
        <p:nvSpPr>
          <p:cNvPr id="4" name="Slide Number Placeholder 3"/>
          <p:cNvSpPr>
            <a:spLocks noGrp="1"/>
          </p:cNvSpPr>
          <p:nvPr>
            <p:ph type="sldNum" sz="quarter" idx="10"/>
          </p:nvPr>
        </p:nvSpPr>
        <p:spPr/>
        <p:txBody>
          <a:bodyPr/>
          <a:lstStyle/>
          <a:p>
            <a:fld id="{08F7D96C-85AA-4EBE-8CB8-4211A9BA7B35}" type="slidenum">
              <a:rPr lang="en-IN" smtClean="0"/>
              <a:pPr/>
              <a:t>8</a:t>
            </a:fld>
            <a:endParaRPr lang="en-IN"/>
          </a:p>
        </p:txBody>
      </p:sp>
    </p:spTree>
    <p:extLst>
      <p:ext uri="{BB962C8B-B14F-4D97-AF65-F5344CB8AC3E}">
        <p14:creationId xmlns:p14="http://schemas.microsoft.com/office/powerpoint/2010/main" xmlns="" val="356659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AB87FE36-219B-439E-A0BC-F091A4C42065}" type="datetimeFigureOut">
              <a:rPr lang="en-IN" smtClean="0"/>
              <a:pPr/>
              <a:t>17-11-2012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4DD333D-971F-4536-B024-E48D8A161CA4}" type="slidenum">
              <a:rPr lang="en-IN" smtClean="0"/>
              <a:pPr/>
              <a:t>‹#›</a:t>
            </a:fld>
            <a:endParaRPr lang="en-IN"/>
          </a:p>
        </p:txBody>
      </p:sp>
    </p:spTree>
    <p:extLst>
      <p:ext uri="{BB962C8B-B14F-4D97-AF65-F5344CB8AC3E}">
        <p14:creationId xmlns:p14="http://schemas.microsoft.com/office/powerpoint/2010/main" xmlns="" val="429277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B87FE36-219B-439E-A0BC-F091A4C42065}" type="datetimeFigureOut">
              <a:rPr lang="en-IN" smtClean="0"/>
              <a:pPr/>
              <a:t>17-11-2012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4DD333D-971F-4536-B024-E48D8A161CA4}" type="slidenum">
              <a:rPr lang="en-IN" smtClean="0"/>
              <a:pPr/>
              <a:t>‹#›</a:t>
            </a:fld>
            <a:endParaRPr lang="en-IN"/>
          </a:p>
        </p:txBody>
      </p:sp>
    </p:spTree>
    <p:extLst>
      <p:ext uri="{BB962C8B-B14F-4D97-AF65-F5344CB8AC3E}">
        <p14:creationId xmlns:p14="http://schemas.microsoft.com/office/powerpoint/2010/main" xmlns="" val="2446708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B87FE36-219B-439E-A0BC-F091A4C42065}" type="datetimeFigureOut">
              <a:rPr lang="en-IN" smtClean="0"/>
              <a:pPr/>
              <a:t>17-11-2012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4DD333D-971F-4536-B024-E48D8A161CA4}" type="slidenum">
              <a:rPr lang="en-IN" smtClean="0"/>
              <a:pPr/>
              <a:t>‹#›</a:t>
            </a:fld>
            <a:endParaRPr lang="en-IN"/>
          </a:p>
        </p:txBody>
      </p:sp>
    </p:spTree>
    <p:extLst>
      <p:ext uri="{BB962C8B-B14F-4D97-AF65-F5344CB8AC3E}">
        <p14:creationId xmlns:p14="http://schemas.microsoft.com/office/powerpoint/2010/main" xmlns="" val="1193296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B87FE36-219B-439E-A0BC-F091A4C42065}" type="datetimeFigureOut">
              <a:rPr lang="en-IN" smtClean="0"/>
              <a:pPr/>
              <a:t>17-11-2012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4DD333D-971F-4536-B024-E48D8A161CA4}" type="slidenum">
              <a:rPr lang="en-IN" smtClean="0"/>
              <a:pPr/>
              <a:t>‹#›</a:t>
            </a:fld>
            <a:endParaRPr lang="en-IN"/>
          </a:p>
        </p:txBody>
      </p:sp>
    </p:spTree>
    <p:extLst>
      <p:ext uri="{BB962C8B-B14F-4D97-AF65-F5344CB8AC3E}">
        <p14:creationId xmlns:p14="http://schemas.microsoft.com/office/powerpoint/2010/main" xmlns="" val="1089547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87FE36-219B-439E-A0BC-F091A4C42065}" type="datetimeFigureOut">
              <a:rPr lang="en-IN" smtClean="0"/>
              <a:pPr/>
              <a:t>17-11-2012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4DD333D-971F-4536-B024-E48D8A161CA4}" type="slidenum">
              <a:rPr lang="en-IN" smtClean="0"/>
              <a:pPr/>
              <a:t>‹#›</a:t>
            </a:fld>
            <a:endParaRPr lang="en-IN"/>
          </a:p>
        </p:txBody>
      </p:sp>
    </p:spTree>
    <p:extLst>
      <p:ext uri="{BB962C8B-B14F-4D97-AF65-F5344CB8AC3E}">
        <p14:creationId xmlns:p14="http://schemas.microsoft.com/office/powerpoint/2010/main" xmlns="" val="3171354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AB87FE36-219B-439E-A0BC-F091A4C42065}" type="datetimeFigureOut">
              <a:rPr lang="en-IN" smtClean="0"/>
              <a:pPr/>
              <a:t>17-11-2012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4DD333D-971F-4536-B024-E48D8A161CA4}" type="slidenum">
              <a:rPr lang="en-IN" smtClean="0"/>
              <a:pPr/>
              <a:t>‹#›</a:t>
            </a:fld>
            <a:endParaRPr lang="en-IN"/>
          </a:p>
        </p:txBody>
      </p:sp>
    </p:spTree>
    <p:extLst>
      <p:ext uri="{BB962C8B-B14F-4D97-AF65-F5344CB8AC3E}">
        <p14:creationId xmlns:p14="http://schemas.microsoft.com/office/powerpoint/2010/main" xmlns="" val="32895261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AB87FE36-219B-439E-A0BC-F091A4C42065}" type="datetimeFigureOut">
              <a:rPr lang="en-IN" smtClean="0"/>
              <a:pPr/>
              <a:t>17-11-2012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4DD333D-971F-4536-B024-E48D8A161CA4}" type="slidenum">
              <a:rPr lang="en-IN" smtClean="0"/>
              <a:pPr/>
              <a:t>‹#›</a:t>
            </a:fld>
            <a:endParaRPr lang="en-IN"/>
          </a:p>
        </p:txBody>
      </p:sp>
    </p:spTree>
    <p:extLst>
      <p:ext uri="{BB962C8B-B14F-4D97-AF65-F5344CB8AC3E}">
        <p14:creationId xmlns:p14="http://schemas.microsoft.com/office/powerpoint/2010/main" xmlns="" val="2054097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AB87FE36-219B-439E-A0BC-F091A4C42065}" type="datetimeFigureOut">
              <a:rPr lang="en-IN" smtClean="0"/>
              <a:pPr/>
              <a:t>17-11-2012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4DD333D-971F-4536-B024-E48D8A161CA4}" type="slidenum">
              <a:rPr lang="en-IN" smtClean="0"/>
              <a:pPr/>
              <a:t>‹#›</a:t>
            </a:fld>
            <a:endParaRPr lang="en-IN"/>
          </a:p>
        </p:txBody>
      </p:sp>
    </p:spTree>
    <p:extLst>
      <p:ext uri="{BB962C8B-B14F-4D97-AF65-F5344CB8AC3E}">
        <p14:creationId xmlns:p14="http://schemas.microsoft.com/office/powerpoint/2010/main" xmlns="" val="1236519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87FE36-219B-439E-A0BC-F091A4C42065}" type="datetimeFigureOut">
              <a:rPr lang="en-IN" smtClean="0"/>
              <a:pPr/>
              <a:t>17-11-2012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4DD333D-971F-4536-B024-E48D8A161CA4}" type="slidenum">
              <a:rPr lang="en-IN" smtClean="0"/>
              <a:pPr/>
              <a:t>‹#›</a:t>
            </a:fld>
            <a:endParaRPr lang="en-IN"/>
          </a:p>
        </p:txBody>
      </p:sp>
    </p:spTree>
    <p:extLst>
      <p:ext uri="{BB962C8B-B14F-4D97-AF65-F5344CB8AC3E}">
        <p14:creationId xmlns:p14="http://schemas.microsoft.com/office/powerpoint/2010/main" xmlns="" val="3789228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87FE36-219B-439E-A0BC-F091A4C42065}" type="datetimeFigureOut">
              <a:rPr lang="en-IN" smtClean="0"/>
              <a:pPr/>
              <a:t>17-11-2012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4DD333D-971F-4536-B024-E48D8A161CA4}" type="slidenum">
              <a:rPr lang="en-IN" smtClean="0"/>
              <a:pPr/>
              <a:t>‹#›</a:t>
            </a:fld>
            <a:endParaRPr lang="en-IN"/>
          </a:p>
        </p:txBody>
      </p:sp>
    </p:spTree>
    <p:extLst>
      <p:ext uri="{BB962C8B-B14F-4D97-AF65-F5344CB8AC3E}">
        <p14:creationId xmlns:p14="http://schemas.microsoft.com/office/powerpoint/2010/main" xmlns="" val="4286710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87FE36-219B-439E-A0BC-F091A4C42065}" type="datetimeFigureOut">
              <a:rPr lang="en-IN" smtClean="0"/>
              <a:pPr/>
              <a:t>17-11-2012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4DD333D-971F-4536-B024-E48D8A161CA4}" type="slidenum">
              <a:rPr lang="en-IN" smtClean="0"/>
              <a:pPr/>
              <a:t>‹#›</a:t>
            </a:fld>
            <a:endParaRPr lang="en-IN"/>
          </a:p>
        </p:txBody>
      </p:sp>
    </p:spTree>
    <p:extLst>
      <p:ext uri="{BB962C8B-B14F-4D97-AF65-F5344CB8AC3E}">
        <p14:creationId xmlns:p14="http://schemas.microsoft.com/office/powerpoint/2010/main" xmlns="" val="117250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87FE36-219B-439E-A0BC-F091A4C42065}" type="datetimeFigureOut">
              <a:rPr lang="en-IN" smtClean="0"/>
              <a:pPr/>
              <a:t>17-11-2012</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DD333D-971F-4536-B024-E48D8A161CA4}" type="slidenum">
              <a:rPr lang="en-IN" smtClean="0"/>
              <a:pPr/>
              <a:t>‹#›</a:t>
            </a:fld>
            <a:endParaRPr lang="en-IN"/>
          </a:p>
        </p:txBody>
      </p:sp>
    </p:spTree>
    <p:extLst>
      <p:ext uri="{BB962C8B-B14F-4D97-AF65-F5344CB8AC3E}">
        <p14:creationId xmlns:p14="http://schemas.microsoft.com/office/powerpoint/2010/main" xmlns="" val="38106502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IN" dirty="0"/>
              <a:t/>
            </a:r>
            <a:br>
              <a:rPr lang="en-IN" dirty="0"/>
            </a:br>
            <a:r>
              <a:rPr lang="en-IN" dirty="0"/>
              <a:t> </a:t>
            </a:r>
            <a:r>
              <a:rPr lang="en-IN" b="1" dirty="0"/>
              <a:t>PAYMENT SYSTEMS IN INDIA </a:t>
            </a:r>
            <a:r>
              <a:rPr lang="en-IN" dirty="0"/>
              <a:t/>
            </a:r>
            <a:br>
              <a:rPr lang="en-IN" dirty="0"/>
            </a:br>
            <a:r>
              <a:rPr lang="en-IN" b="1" dirty="0"/>
              <a:t>VISION 2012-15 </a:t>
            </a:r>
            <a:endParaRPr lang="en-IN" dirty="0"/>
          </a:p>
        </p:txBody>
      </p:sp>
      <p:sp>
        <p:nvSpPr>
          <p:cNvPr id="3" name="Subtitle 2"/>
          <p:cNvSpPr>
            <a:spLocks noGrp="1"/>
          </p:cNvSpPr>
          <p:nvPr>
            <p:ph type="subTitle" idx="1"/>
          </p:nvPr>
        </p:nvSpPr>
        <p:spPr/>
        <p:txBody>
          <a:bodyPr/>
          <a:lstStyle/>
          <a:p>
            <a:endParaRPr lang="en-IN" dirty="0"/>
          </a:p>
        </p:txBody>
      </p:sp>
    </p:spTree>
    <p:extLst>
      <p:ext uri="{BB962C8B-B14F-4D97-AF65-F5344CB8AC3E}">
        <p14:creationId xmlns:p14="http://schemas.microsoft.com/office/powerpoint/2010/main" xmlns="" val="149441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Vision 2012-15</a:t>
            </a:r>
            <a:endParaRPr lang="en-US" dirty="0"/>
          </a:p>
        </p:txBody>
      </p:sp>
      <p:sp>
        <p:nvSpPr>
          <p:cNvPr id="3" name="Content Placeholder 2"/>
          <p:cNvSpPr>
            <a:spLocks noGrp="1"/>
          </p:cNvSpPr>
          <p:nvPr>
            <p:ph idx="1"/>
          </p:nvPr>
        </p:nvSpPr>
        <p:spPr/>
        <p:txBody>
          <a:bodyPr>
            <a:normAutofit/>
          </a:bodyPr>
          <a:lstStyle/>
          <a:p>
            <a:pPr algn="just"/>
            <a:r>
              <a:rPr lang="en-IN" b="1" dirty="0"/>
              <a:t>To proactively encourage electronic payment systems for ushering in a less-cash society in India and to ensure payment and settlement systems in the country are safe, efficient, interoperable, authorised, accessible, inclusive and compliant with international </a:t>
            </a:r>
            <a:r>
              <a:rPr lang="en-IN" b="1" dirty="0" smtClean="0"/>
              <a:t>standards </a:t>
            </a:r>
          </a:p>
        </p:txBody>
      </p:sp>
      <p:pic>
        <p:nvPicPr>
          <p:cNvPr id="4" name="Picture 6" descr="logo"/>
          <p:cNvPicPr>
            <a:picLocks noChangeAspect="1" noChangeArrowheads="1"/>
          </p:cNvPicPr>
          <p:nvPr/>
        </p:nvPicPr>
        <p:blipFill>
          <a:blip r:embed="rId2" cstate="print"/>
          <a:srcRect/>
          <a:stretch>
            <a:fillRect/>
          </a:stretch>
        </p:blipFill>
        <p:spPr bwMode="auto">
          <a:xfrm>
            <a:off x="0" y="0"/>
            <a:ext cx="900113" cy="923925"/>
          </a:xfrm>
          <a:prstGeom prst="rect">
            <a:avLst/>
          </a:prstGeom>
          <a:noFill/>
          <a:ln w="9525">
            <a:noFill/>
            <a:miter lim="800000"/>
            <a:headEnd/>
            <a:tailEnd/>
          </a:ln>
        </p:spPr>
      </p:pic>
    </p:spTree>
    <p:extLst>
      <p:ext uri="{BB962C8B-B14F-4D97-AF65-F5344CB8AC3E}">
        <p14:creationId xmlns:p14="http://schemas.microsoft.com/office/powerpoint/2010/main" xmlns="" val="2119856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a:t>To accomplish the vision of a less-cash </a:t>
            </a:r>
            <a:r>
              <a:rPr lang="en-IN" dirty="0" smtClean="0"/>
              <a:t>society</a:t>
            </a:r>
          </a:p>
          <a:p>
            <a:pPr lvl="1"/>
            <a:r>
              <a:rPr lang="en-IN" dirty="0" smtClean="0"/>
              <a:t>the </a:t>
            </a:r>
            <a:r>
              <a:rPr lang="en-IN" dirty="0"/>
              <a:t>key elements which would impact </a:t>
            </a:r>
            <a:r>
              <a:rPr lang="en-IN" dirty="0" smtClean="0"/>
              <a:t>are 7A’s</a:t>
            </a:r>
          </a:p>
          <a:p>
            <a:pPr lvl="2"/>
            <a:r>
              <a:rPr lang="en-IN" dirty="0" smtClean="0"/>
              <a:t>Accessibility</a:t>
            </a:r>
            <a:r>
              <a:rPr lang="en-IN" dirty="0"/>
              <a:t>, Availability, Awareness, Acceptability, Affordability, Assurance and Appropriateness </a:t>
            </a:r>
          </a:p>
        </p:txBody>
      </p:sp>
    </p:spTree>
    <p:extLst>
      <p:ext uri="{BB962C8B-B14F-4D97-AF65-F5344CB8AC3E}">
        <p14:creationId xmlns:p14="http://schemas.microsoft.com/office/powerpoint/2010/main" xmlns="" val="29558585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b="1" dirty="0" smtClean="0"/>
              <a:t>Efficient </a:t>
            </a:r>
            <a:r>
              <a:rPr lang="en-IN" sz="3600" b="1" dirty="0"/>
              <a:t>and integrated payment system </a:t>
            </a:r>
            <a:endParaRPr lang="en-IN" sz="3600" dirty="0"/>
          </a:p>
        </p:txBody>
      </p:sp>
      <p:sp>
        <p:nvSpPr>
          <p:cNvPr id="3" name="Content Placeholder 2"/>
          <p:cNvSpPr>
            <a:spLocks noGrp="1"/>
          </p:cNvSpPr>
          <p:nvPr>
            <p:ph idx="1"/>
          </p:nvPr>
        </p:nvSpPr>
        <p:spPr>
          <a:xfrm>
            <a:off x="457200" y="1340768"/>
            <a:ext cx="8229600" cy="4525963"/>
          </a:xfrm>
        </p:spPr>
        <p:txBody>
          <a:bodyPr>
            <a:noAutofit/>
          </a:bodyPr>
          <a:lstStyle/>
          <a:p>
            <a:r>
              <a:rPr lang="en-IN" sz="2000" dirty="0" smtClean="0"/>
              <a:t>Efficiency </a:t>
            </a:r>
            <a:r>
              <a:rPr lang="en-IN" sz="2000" dirty="0"/>
              <a:t>and effectiveness enhancement in the payment systems </a:t>
            </a:r>
            <a:endParaRPr lang="en-IN" sz="2000" dirty="0" smtClean="0"/>
          </a:p>
          <a:p>
            <a:pPr lvl="1"/>
            <a:r>
              <a:rPr lang="en-US" sz="1600" dirty="0" smtClean="0"/>
              <a:t>CTS implementation; </a:t>
            </a:r>
            <a:r>
              <a:rPr lang="en-IN" sz="1600" dirty="0"/>
              <a:t>Automated Clearing House (ACH) for bulk </a:t>
            </a:r>
            <a:r>
              <a:rPr lang="en-IN" sz="1600" dirty="0" smtClean="0"/>
              <a:t>transactions; implement GIRO system; settlement in </a:t>
            </a:r>
            <a:r>
              <a:rPr lang="en-IN" sz="1600" dirty="0"/>
              <a:t>central bank </a:t>
            </a:r>
            <a:r>
              <a:rPr lang="en-IN" sz="1600" dirty="0" smtClean="0"/>
              <a:t>money; review </a:t>
            </a:r>
            <a:r>
              <a:rPr lang="en-IN" sz="1600" dirty="0"/>
              <a:t>the domestic money transfer </a:t>
            </a:r>
            <a:r>
              <a:rPr lang="en-IN" sz="1600" dirty="0" smtClean="0"/>
              <a:t>guidelines; </a:t>
            </a:r>
            <a:r>
              <a:rPr lang="en-IN" sz="1600" dirty="0"/>
              <a:t>white label </a:t>
            </a:r>
            <a:r>
              <a:rPr lang="en-IN" sz="1600" dirty="0" err="1" smtClean="0"/>
              <a:t>PoS</a:t>
            </a:r>
            <a:endParaRPr lang="en-IN" sz="1600" dirty="0" smtClean="0"/>
          </a:p>
          <a:p>
            <a:r>
              <a:rPr lang="en-IN" sz="2000" dirty="0" smtClean="0"/>
              <a:t>Standardisation</a:t>
            </a:r>
            <a:r>
              <a:rPr lang="en-IN" sz="2000" dirty="0"/>
              <a:t>, portability and inter-operability </a:t>
            </a:r>
            <a:endParaRPr lang="en-IN" sz="2000" dirty="0" smtClean="0"/>
          </a:p>
          <a:p>
            <a:pPr lvl="1"/>
            <a:r>
              <a:rPr lang="en-IN" sz="1600" dirty="0"/>
              <a:t>standardising the payment instruments, message format, payment instructions in consultation with </a:t>
            </a:r>
            <a:r>
              <a:rPr lang="en-IN" sz="1600" dirty="0" smtClean="0"/>
              <a:t>stakeholders; messaging </a:t>
            </a:r>
            <a:r>
              <a:rPr lang="en-IN" sz="1600" dirty="0"/>
              <a:t>format like ISO 20022 for adoption across payment </a:t>
            </a:r>
            <a:r>
              <a:rPr lang="en-IN" sz="1600" dirty="0" smtClean="0"/>
              <a:t>systems; interoperability </a:t>
            </a:r>
            <a:r>
              <a:rPr lang="en-IN" sz="1600" dirty="0"/>
              <a:t>and portability in all payment </a:t>
            </a:r>
            <a:r>
              <a:rPr lang="en-IN" sz="1600" dirty="0" smtClean="0"/>
              <a:t>systems; </a:t>
            </a:r>
            <a:r>
              <a:rPr lang="en-IN" sz="1600" dirty="0" err="1" smtClean="0"/>
              <a:t>Aadhaar</a:t>
            </a:r>
            <a:r>
              <a:rPr lang="en-IN" sz="1600" dirty="0" smtClean="0"/>
              <a:t> </a:t>
            </a:r>
            <a:r>
              <a:rPr lang="en-IN" sz="1600" dirty="0"/>
              <a:t>based payment </a:t>
            </a:r>
            <a:r>
              <a:rPr lang="en-IN" sz="1600" dirty="0" smtClean="0"/>
              <a:t>systems; </a:t>
            </a:r>
            <a:r>
              <a:rPr lang="en-IN" sz="1600" dirty="0"/>
              <a:t>feasibility of adoption of IBAN/BBAN for standardisation of account </a:t>
            </a:r>
            <a:r>
              <a:rPr lang="en-IN" sz="1600" dirty="0" smtClean="0"/>
              <a:t>numbers</a:t>
            </a:r>
          </a:p>
          <a:p>
            <a:pPr lvl="1"/>
            <a:r>
              <a:rPr lang="en-IN" sz="1600" dirty="0"/>
              <a:t>forming a standard setting body under the overall guidance of </a:t>
            </a:r>
            <a:r>
              <a:rPr lang="en-IN" sz="1600" dirty="0" smtClean="0"/>
              <a:t>RBI</a:t>
            </a:r>
          </a:p>
          <a:p>
            <a:pPr lvl="1"/>
            <a:r>
              <a:rPr lang="en-IN" sz="1600" dirty="0"/>
              <a:t>IT architecture which will eliminate point to point interfaces for various payment products through a “Payment Hub</a:t>
            </a:r>
            <a:endParaRPr lang="en-IN" sz="1600" dirty="0" smtClean="0"/>
          </a:p>
          <a:p>
            <a:r>
              <a:rPr lang="en-IN" sz="2000" dirty="0" smtClean="0"/>
              <a:t>Development </a:t>
            </a:r>
            <a:r>
              <a:rPr lang="en-IN" sz="2000" dirty="0"/>
              <a:t>of infrastructure and integrated payment system </a:t>
            </a:r>
            <a:endParaRPr lang="en-IN" sz="2000" dirty="0" smtClean="0"/>
          </a:p>
          <a:p>
            <a:pPr lvl="1"/>
            <a:r>
              <a:rPr lang="en-IN" sz="1600" dirty="0"/>
              <a:t>Provide linkages between Payment systems infrastructures to encourage convergence, portability and </a:t>
            </a:r>
            <a:r>
              <a:rPr lang="en-IN" sz="1600" dirty="0" smtClean="0"/>
              <a:t>interoperability</a:t>
            </a:r>
          </a:p>
          <a:p>
            <a:pPr lvl="1"/>
            <a:r>
              <a:rPr lang="en-IN" sz="1600" dirty="0" smtClean="0"/>
              <a:t>building </a:t>
            </a:r>
            <a:r>
              <a:rPr lang="en-IN" sz="1600" dirty="0"/>
              <a:t>a skilled pool of human resources through workshops, seminars, summits</a:t>
            </a:r>
            <a:r>
              <a:rPr lang="en-IN" sz="1600" dirty="0" smtClean="0"/>
              <a:t>,</a:t>
            </a:r>
            <a:endParaRPr lang="en-IN" sz="1600" dirty="0"/>
          </a:p>
          <a:p>
            <a:pPr lvl="1"/>
            <a:r>
              <a:rPr lang="en-IN" sz="1600" dirty="0" smtClean="0"/>
              <a:t>trade </a:t>
            </a:r>
            <a:r>
              <a:rPr lang="en-IN" sz="1600" dirty="0"/>
              <a:t>repository consistent with international best </a:t>
            </a:r>
            <a:r>
              <a:rPr lang="en-IN" sz="1600" dirty="0" smtClean="0"/>
              <a:t>practices </a:t>
            </a:r>
            <a:endParaRPr lang="en-IN" sz="1600" dirty="0"/>
          </a:p>
        </p:txBody>
      </p:sp>
    </p:spTree>
    <p:extLst>
      <p:ext uri="{BB962C8B-B14F-4D97-AF65-F5344CB8AC3E}">
        <p14:creationId xmlns:p14="http://schemas.microsoft.com/office/powerpoint/2010/main" xmlns="" val="16488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Risk Management and Oversight </a:t>
            </a:r>
            <a:endParaRPr lang="en-IN" dirty="0"/>
          </a:p>
        </p:txBody>
      </p:sp>
      <p:sp>
        <p:nvSpPr>
          <p:cNvPr id="3" name="Content Placeholder 2"/>
          <p:cNvSpPr>
            <a:spLocks noGrp="1"/>
          </p:cNvSpPr>
          <p:nvPr>
            <p:ph idx="1"/>
          </p:nvPr>
        </p:nvSpPr>
        <p:spPr/>
        <p:txBody>
          <a:bodyPr>
            <a:noAutofit/>
          </a:bodyPr>
          <a:lstStyle/>
          <a:p>
            <a:r>
              <a:rPr lang="en-IN" sz="2400" b="1" dirty="0" smtClean="0"/>
              <a:t>Risks </a:t>
            </a:r>
            <a:r>
              <a:rPr lang="en-IN" sz="2400" b="1" dirty="0"/>
              <a:t>in payment systems </a:t>
            </a:r>
            <a:endParaRPr lang="en-IN" sz="2400" b="1" dirty="0" smtClean="0"/>
          </a:p>
          <a:p>
            <a:pPr lvl="1"/>
            <a:r>
              <a:rPr lang="en-IN" sz="2000" dirty="0" smtClean="0"/>
              <a:t>Prepare </a:t>
            </a:r>
            <a:r>
              <a:rPr lang="en-IN" sz="2000" dirty="0"/>
              <a:t>roadmap for FMIs </a:t>
            </a:r>
            <a:r>
              <a:rPr lang="en-IN" sz="2000" dirty="0" smtClean="0"/>
              <a:t>for </a:t>
            </a:r>
            <a:r>
              <a:rPr lang="en-IN" sz="2000" dirty="0"/>
              <a:t>adhering to the new FMI </a:t>
            </a:r>
            <a:r>
              <a:rPr lang="en-IN" sz="2000" dirty="0" smtClean="0"/>
              <a:t>standards; appropriate </a:t>
            </a:r>
            <a:r>
              <a:rPr lang="en-IN" sz="2000" dirty="0"/>
              <a:t>risk management </a:t>
            </a:r>
            <a:r>
              <a:rPr lang="en-IN" sz="2000" dirty="0" smtClean="0"/>
              <a:t>framework; funds </a:t>
            </a:r>
            <a:r>
              <a:rPr lang="en-IN" sz="2000" dirty="0"/>
              <a:t>settlement in RBI’s books of accounts </a:t>
            </a:r>
            <a:r>
              <a:rPr lang="en-IN" sz="2000" dirty="0" smtClean="0"/>
              <a:t>; Introduce </a:t>
            </a:r>
            <a:r>
              <a:rPr lang="en-IN" sz="2000" dirty="0"/>
              <a:t>settlement guarantee mechanism for the DNS </a:t>
            </a:r>
            <a:r>
              <a:rPr lang="en-IN" sz="2000" dirty="0" smtClean="0"/>
              <a:t>systems; Adopt </a:t>
            </a:r>
            <a:r>
              <a:rPr lang="en-IN" sz="2000" dirty="0"/>
              <a:t>new technology and standards to mitigate concentration </a:t>
            </a:r>
            <a:r>
              <a:rPr lang="en-IN" sz="2000" dirty="0" smtClean="0"/>
              <a:t>risk; focus </a:t>
            </a:r>
            <a:r>
              <a:rPr lang="en-IN" sz="2000" dirty="0"/>
              <a:t>on quasi payment systems and their risk management processes </a:t>
            </a:r>
          </a:p>
          <a:p>
            <a:r>
              <a:rPr lang="en-IN" sz="2000" b="1" dirty="0" smtClean="0"/>
              <a:t>Compliance </a:t>
            </a:r>
            <a:r>
              <a:rPr lang="en-IN" sz="2000" b="1" dirty="0"/>
              <a:t>with international standards through oversight </a:t>
            </a:r>
            <a:endParaRPr lang="en-IN" sz="2000" dirty="0"/>
          </a:p>
          <a:p>
            <a:pPr lvl="1"/>
            <a:r>
              <a:rPr lang="en-IN" sz="2000" dirty="0"/>
              <a:t>Draw up exit criteria for authorised payment system </a:t>
            </a:r>
            <a:r>
              <a:rPr lang="en-IN" sz="2000" dirty="0" smtClean="0"/>
              <a:t>operators; authorising </a:t>
            </a:r>
            <a:r>
              <a:rPr lang="en-IN" sz="2000" dirty="0"/>
              <a:t>intermediaries based on their turn-over and other </a:t>
            </a:r>
            <a:r>
              <a:rPr lang="en-IN" sz="2000" dirty="0" smtClean="0"/>
              <a:t>parameters; resolution </a:t>
            </a:r>
            <a:r>
              <a:rPr lang="en-IN" sz="2000" dirty="0"/>
              <a:t>framework for Financial Market </a:t>
            </a:r>
            <a:r>
              <a:rPr lang="en-IN" sz="2000" dirty="0" smtClean="0"/>
              <a:t>Infrastructures; SWIFT</a:t>
            </a:r>
            <a:r>
              <a:rPr lang="en-IN" sz="2000" dirty="0"/>
              <a:t>– oversight framework in-line with the international co-operative </a:t>
            </a:r>
            <a:r>
              <a:rPr lang="en-IN" sz="2000" dirty="0" smtClean="0"/>
              <a:t>framework; </a:t>
            </a:r>
            <a:r>
              <a:rPr lang="en-IN" sz="2000" dirty="0" err="1" smtClean="0"/>
              <a:t>Operationalise</a:t>
            </a:r>
            <a:r>
              <a:rPr lang="en-IN" sz="2000" dirty="0" smtClean="0"/>
              <a:t> </a:t>
            </a:r>
            <a:r>
              <a:rPr lang="en-IN" sz="2000" dirty="0"/>
              <a:t>the system for receipt of on-line data/information flow through the ORFS channel. </a:t>
            </a:r>
            <a:r>
              <a:rPr lang="en-IN" sz="2000" dirty="0" smtClean="0"/>
              <a:t>(</a:t>
            </a:r>
            <a:r>
              <a:rPr lang="en-IN" sz="2000" dirty="0"/>
              <a:t>	</a:t>
            </a:r>
          </a:p>
          <a:p>
            <a:endParaRPr lang="en-IN" sz="2400" dirty="0"/>
          </a:p>
        </p:txBody>
      </p:sp>
    </p:spTree>
    <p:extLst>
      <p:ext uri="{BB962C8B-B14F-4D97-AF65-F5344CB8AC3E}">
        <p14:creationId xmlns:p14="http://schemas.microsoft.com/office/powerpoint/2010/main" xmlns="" val="2774580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Access, Availability and Awareness </a:t>
            </a:r>
            <a:endParaRPr lang="en-IN" dirty="0"/>
          </a:p>
        </p:txBody>
      </p:sp>
      <p:sp>
        <p:nvSpPr>
          <p:cNvPr id="3" name="Content Placeholder 2"/>
          <p:cNvSpPr>
            <a:spLocks noGrp="1"/>
          </p:cNvSpPr>
          <p:nvPr>
            <p:ph idx="1"/>
          </p:nvPr>
        </p:nvSpPr>
        <p:spPr/>
        <p:txBody>
          <a:bodyPr>
            <a:normAutofit fontScale="62500" lnSpcReduction="20000"/>
          </a:bodyPr>
          <a:lstStyle/>
          <a:p>
            <a:r>
              <a:rPr lang="en-IN" b="1" dirty="0" smtClean="0"/>
              <a:t>Promote </a:t>
            </a:r>
            <a:r>
              <a:rPr lang="en-IN" b="1" dirty="0"/>
              <a:t>access and inclusion </a:t>
            </a:r>
            <a:endParaRPr lang="en-IN" b="1" dirty="0" smtClean="0"/>
          </a:p>
          <a:p>
            <a:pPr lvl="1"/>
            <a:r>
              <a:rPr lang="en-IN" dirty="0" smtClean="0"/>
              <a:t>Use </a:t>
            </a:r>
            <a:r>
              <a:rPr lang="en-IN" dirty="0"/>
              <a:t>of </a:t>
            </a:r>
            <a:r>
              <a:rPr lang="en-IN" dirty="0" smtClean="0"/>
              <a:t>e-KYC </a:t>
            </a:r>
            <a:r>
              <a:rPr lang="en-IN" dirty="0"/>
              <a:t>service by </a:t>
            </a:r>
            <a:r>
              <a:rPr lang="en-IN" dirty="0" smtClean="0"/>
              <a:t>UIDAI; explore </a:t>
            </a:r>
            <a:r>
              <a:rPr lang="en-IN" dirty="0"/>
              <a:t>the feasibility of a single, rationalised norm for semi-closed prepaid payment </a:t>
            </a:r>
            <a:r>
              <a:rPr lang="en-IN" dirty="0" smtClean="0"/>
              <a:t>instruments; strategy </a:t>
            </a:r>
            <a:r>
              <a:rPr lang="en-IN" dirty="0"/>
              <a:t>for the creation of an acceptance eco system for electronic products </a:t>
            </a:r>
            <a:r>
              <a:rPr lang="en-IN" dirty="0" smtClean="0"/>
              <a:t>; </a:t>
            </a:r>
            <a:r>
              <a:rPr lang="en-IN" dirty="0" err="1" smtClean="0"/>
              <a:t>fulfill</a:t>
            </a:r>
            <a:r>
              <a:rPr lang="en-IN" dirty="0" smtClean="0"/>
              <a:t> </a:t>
            </a:r>
            <a:r>
              <a:rPr lang="en-IN" dirty="0"/>
              <a:t>the G-20 initiatives on financial inclusion and </a:t>
            </a:r>
            <a:r>
              <a:rPr lang="en-IN" dirty="0" err="1"/>
              <a:t>electronification</a:t>
            </a:r>
            <a:r>
              <a:rPr lang="en-IN" dirty="0"/>
              <a:t> of government receipts and </a:t>
            </a:r>
            <a:r>
              <a:rPr lang="en-IN" dirty="0" smtClean="0"/>
              <a:t>payments; encourage </a:t>
            </a:r>
            <a:r>
              <a:rPr lang="en-IN" dirty="0"/>
              <a:t>Electronic Benefit Transfer and Direct Transfer of Subsidy payments as envisaged by the </a:t>
            </a:r>
            <a:r>
              <a:rPr lang="en-IN" dirty="0" smtClean="0"/>
              <a:t>Government </a:t>
            </a:r>
            <a:endParaRPr lang="en-IN" dirty="0"/>
          </a:p>
          <a:p>
            <a:r>
              <a:rPr lang="en-IN" b="1" dirty="0" smtClean="0"/>
              <a:t>Payment </a:t>
            </a:r>
            <a:r>
              <a:rPr lang="en-IN" b="1" dirty="0"/>
              <a:t>system literacy and visibility </a:t>
            </a:r>
            <a:endParaRPr lang="en-IN" dirty="0"/>
          </a:p>
          <a:p>
            <a:pPr lvl="1"/>
            <a:r>
              <a:rPr lang="en-IN" dirty="0" smtClean="0"/>
              <a:t>Review </a:t>
            </a:r>
            <a:r>
              <a:rPr lang="en-IN" dirty="0"/>
              <a:t>the pricing structure in card </a:t>
            </a:r>
            <a:r>
              <a:rPr lang="en-IN" dirty="0" smtClean="0"/>
              <a:t>payments; dialogue </a:t>
            </a:r>
            <a:r>
              <a:rPr lang="en-IN" dirty="0"/>
              <a:t>with </a:t>
            </a:r>
            <a:r>
              <a:rPr lang="en-IN" dirty="0" smtClean="0"/>
              <a:t>stakeholders for </a:t>
            </a:r>
            <a:r>
              <a:rPr lang="en-IN" dirty="0"/>
              <a:t>making direct cost of transacting in electronic payments as attractive as transacting with </a:t>
            </a:r>
            <a:r>
              <a:rPr lang="en-IN" dirty="0" smtClean="0"/>
              <a:t>cash; pricing </a:t>
            </a:r>
            <a:r>
              <a:rPr lang="en-IN" dirty="0"/>
              <a:t>strategy that would </a:t>
            </a:r>
            <a:r>
              <a:rPr lang="en-IN" dirty="0" smtClean="0"/>
              <a:t>encourage </a:t>
            </a:r>
            <a:r>
              <a:rPr lang="en-IN" dirty="0"/>
              <a:t>use of electronic </a:t>
            </a:r>
            <a:r>
              <a:rPr lang="en-IN" dirty="0" smtClean="0"/>
              <a:t>products; simplify </a:t>
            </a:r>
            <a:r>
              <a:rPr lang="en-IN" dirty="0"/>
              <a:t>the pricing </a:t>
            </a:r>
            <a:r>
              <a:rPr lang="en-IN" dirty="0" smtClean="0"/>
              <a:t>structure</a:t>
            </a:r>
          </a:p>
          <a:p>
            <a:r>
              <a:rPr lang="en-IN" b="1" dirty="0"/>
              <a:t>Literacy and </a:t>
            </a:r>
            <a:r>
              <a:rPr lang="en-IN" b="1" dirty="0" smtClean="0"/>
              <a:t>visibility</a:t>
            </a:r>
          </a:p>
          <a:p>
            <a:pPr lvl="1"/>
            <a:r>
              <a:rPr lang="en-IN" dirty="0" smtClean="0"/>
              <a:t>Design </a:t>
            </a:r>
            <a:r>
              <a:rPr lang="en-IN" dirty="0"/>
              <a:t>and implementation of e-BAAT for </a:t>
            </a:r>
            <a:r>
              <a:rPr lang="en-IN" dirty="0" smtClean="0"/>
              <a:t>access</a:t>
            </a:r>
            <a:r>
              <a:rPr lang="en-IN" dirty="0"/>
              <a:t>, inclusion and awareness </a:t>
            </a:r>
          </a:p>
        </p:txBody>
      </p:sp>
    </p:spTree>
    <p:extLst>
      <p:ext uri="{BB962C8B-B14F-4D97-AF65-F5344CB8AC3E}">
        <p14:creationId xmlns:p14="http://schemas.microsoft.com/office/powerpoint/2010/main" xmlns="" val="40899127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Move towards a less-cash society</a:t>
            </a:r>
            <a:endParaRPr lang="en-IN" dirty="0"/>
          </a:p>
        </p:txBody>
      </p:sp>
      <p:sp>
        <p:nvSpPr>
          <p:cNvPr id="3" name="Content Placeholder 2"/>
          <p:cNvSpPr>
            <a:spLocks noGrp="1"/>
          </p:cNvSpPr>
          <p:nvPr>
            <p:ph idx="1"/>
          </p:nvPr>
        </p:nvSpPr>
        <p:spPr/>
        <p:txBody>
          <a:bodyPr>
            <a:noAutofit/>
          </a:bodyPr>
          <a:lstStyle/>
          <a:p>
            <a:r>
              <a:rPr lang="en-IN" sz="2000" b="1" dirty="0" smtClean="0"/>
              <a:t>Innovation </a:t>
            </a:r>
            <a:r>
              <a:rPr lang="en-IN" sz="2000" b="1" dirty="0"/>
              <a:t>and new product developments </a:t>
            </a:r>
            <a:endParaRPr lang="en-IN" sz="2000" b="1" dirty="0" smtClean="0"/>
          </a:p>
          <a:p>
            <a:pPr lvl="1"/>
            <a:r>
              <a:rPr lang="en-IN" sz="2000" dirty="0"/>
              <a:t>adoption of mobile banking and NFC in payment systems; open standard for all contactless/ NFC transactions / systems independent of the payment system operators; promote mobile </a:t>
            </a:r>
            <a:r>
              <a:rPr lang="en-IN" sz="2000" dirty="0" err="1"/>
              <a:t>PoS</a:t>
            </a:r>
            <a:r>
              <a:rPr lang="en-IN" sz="2000" dirty="0"/>
              <a:t>; using </a:t>
            </a:r>
            <a:r>
              <a:rPr lang="en-IN" sz="2000" dirty="0" err="1"/>
              <a:t>Aadhaar</a:t>
            </a:r>
            <a:r>
              <a:rPr lang="en-IN" sz="2000" dirty="0"/>
              <a:t> as authentication tool for all payment </a:t>
            </a:r>
            <a:r>
              <a:rPr lang="en-IN" sz="2000" dirty="0" smtClean="0"/>
              <a:t>transactions; engage </a:t>
            </a:r>
            <a:r>
              <a:rPr lang="en-IN" sz="2000" dirty="0"/>
              <a:t>with the Government in promoting non-cash mode benefit </a:t>
            </a:r>
            <a:r>
              <a:rPr lang="en-IN" sz="2000" dirty="0" smtClean="0"/>
              <a:t>transfers; </a:t>
            </a:r>
          </a:p>
          <a:p>
            <a:r>
              <a:rPr lang="en-IN" sz="2000" b="1" dirty="0"/>
              <a:t>Move towards a less-cash society </a:t>
            </a:r>
          </a:p>
          <a:p>
            <a:pPr lvl="1"/>
            <a:r>
              <a:rPr lang="en-IN" sz="2000" dirty="0"/>
              <a:t>availability and acceptability of alternate payment instruments in lieu of cash; incentivise payments to be made electronically; put in place a transaction limit for payments made by cash and/or cheques; customer protection for all electronic payments including a “Zero Liability” framework; dialogue with the Government for providing tax incentive for merchants and customers to promote </a:t>
            </a:r>
            <a:r>
              <a:rPr lang="en-IN" sz="2000" dirty="0" err="1"/>
              <a:t>electronification</a:t>
            </a:r>
            <a:r>
              <a:rPr lang="en-IN" sz="2000" dirty="0"/>
              <a:t> of payment transactions</a:t>
            </a:r>
          </a:p>
        </p:txBody>
      </p:sp>
    </p:spTree>
    <p:extLst>
      <p:ext uri="{BB962C8B-B14F-4D97-AF65-F5344CB8AC3E}">
        <p14:creationId xmlns:p14="http://schemas.microsoft.com/office/powerpoint/2010/main" xmlns="" val="22492068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a:t>The concept of a “payment hub” has been  perceived.</a:t>
            </a:r>
          </a:p>
          <a:p>
            <a:r>
              <a:rPr lang="en-US" dirty="0"/>
              <a:t> to allow consolidation of multiple payment systems into one centrally managed mid-office payment system.</a:t>
            </a:r>
          </a:p>
          <a:p>
            <a:r>
              <a:rPr lang="en-US" dirty="0"/>
              <a:t>requirement of standardized message formats</a:t>
            </a:r>
          </a:p>
          <a:p>
            <a:r>
              <a:rPr lang="en-US" dirty="0"/>
              <a:t>uniform routing codes.. </a:t>
            </a:r>
          </a:p>
          <a:p>
            <a:endParaRPr lang="en-IN" dirty="0"/>
          </a:p>
        </p:txBody>
      </p:sp>
    </p:spTree>
    <p:extLst>
      <p:ext uri="{BB962C8B-B14F-4D97-AF65-F5344CB8AC3E}">
        <p14:creationId xmlns:p14="http://schemas.microsoft.com/office/powerpoint/2010/main" xmlns="" val="35496871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TotalTime>
  <Words>1577</Words>
  <Application>Microsoft Office PowerPoint</Application>
  <PresentationFormat>On-screen Show (4:3)</PresentationFormat>
  <Paragraphs>55</Paragraphs>
  <Slides>8</Slides>
  <Notes>3</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  PAYMENT SYSTEMS IN INDIA  VISION 2012-15 </vt:lpstr>
      <vt:lpstr>Vision 2012-15</vt:lpstr>
      <vt:lpstr>Slide 3</vt:lpstr>
      <vt:lpstr>Efficient and integrated payment system </vt:lpstr>
      <vt:lpstr>Risk Management and Oversight </vt:lpstr>
      <vt:lpstr>Access, Availability and Awareness </vt:lpstr>
      <vt:lpstr>Move towards a less-cash society</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Vijy Chugh</cp:lastModifiedBy>
  <cp:revision>69</cp:revision>
  <dcterms:created xsi:type="dcterms:W3CDTF">2012-11-15T18:48:00Z</dcterms:created>
  <dcterms:modified xsi:type="dcterms:W3CDTF">2012-11-17T11:52:10Z</dcterms:modified>
</cp:coreProperties>
</file>